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1"/>
  </p:sldMasterIdLst>
  <p:sldIdLst>
    <p:sldId id="343" r:id="rId2"/>
    <p:sldId id="257" r:id="rId3"/>
    <p:sldId id="284" r:id="rId4"/>
    <p:sldId id="342" r:id="rId5"/>
    <p:sldId id="267" r:id="rId6"/>
    <p:sldId id="352" r:id="rId7"/>
    <p:sldId id="353" r:id="rId8"/>
    <p:sldId id="346" r:id="rId9"/>
    <p:sldId id="283" r:id="rId10"/>
    <p:sldId id="350" r:id="rId11"/>
    <p:sldId id="34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FF7"/>
    <a:srgbClr val="D0D1D9"/>
    <a:srgbClr val="F6F9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34" autoAdjust="0"/>
  </p:normalViewPr>
  <p:slideViewPr>
    <p:cSldViewPr snapToGrid="0">
      <p:cViewPr>
        <p:scale>
          <a:sx n="94" d="100"/>
          <a:sy n="94" d="100"/>
        </p:scale>
        <p:origin x="1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F98948-3320-4B7F-80FB-AB1137B5078B}" type="doc">
      <dgm:prSet loTypeId="urn:microsoft.com/office/officeart/2005/8/layout/hProcess10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15F858BE-12F3-4653-B340-0B188B98203C}">
      <dgm:prSet custT="1"/>
      <dgm:spPr>
        <a:noFill/>
        <a:ln>
          <a:noFill/>
        </a:ln>
      </dgm:spPr>
      <dgm:t>
        <a:bodyPr anchor="ctr"/>
        <a:lstStyle/>
        <a:p>
          <a:pPr algn="ctr"/>
          <a:r>
            <a:rPr lang="en-US" sz="1600" dirty="0">
              <a:solidFill>
                <a:schemeClr val="tx1"/>
              </a:solidFill>
            </a:rPr>
            <a:t>Raw </a:t>
          </a:r>
          <a:r>
            <a:rPr lang="en-US" sz="1600" dirty="0" err="1">
              <a:solidFill>
                <a:schemeClr val="tx1"/>
              </a:solidFill>
            </a:rPr>
            <a:t>Conll</a:t>
          </a:r>
          <a:r>
            <a:rPr lang="en-US" sz="1600" dirty="0">
              <a:solidFill>
                <a:schemeClr val="tx1"/>
              </a:solidFill>
            </a:rPr>
            <a:t> data</a:t>
          </a:r>
        </a:p>
      </dgm:t>
    </dgm:pt>
    <dgm:pt modelId="{A18FFBF8-8B7D-40D4-A330-31FF915469FD}" type="parTrans" cxnId="{DEBC30EA-F307-450A-9FE0-DE38E709B7C6}">
      <dgm:prSet/>
      <dgm:spPr/>
      <dgm:t>
        <a:bodyPr/>
        <a:lstStyle/>
        <a:p>
          <a:pPr algn="ctr"/>
          <a:endParaRPr lang="en-US" sz="1600">
            <a:solidFill>
              <a:schemeClr val="tx1"/>
            </a:solidFill>
          </a:endParaRPr>
        </a:p>
      </dgm:t>
    </dgm:pt>
    <dgm:pt modelId="{BAF7F54C-54BB-4E32-A3BE-70FDDE1ACC7A}" type="sibTrans" cxnId="{DEBC30EA-F307-450A-9FE0-DE38E709B7C6}">
      <dgm:prSet/>
      <dgm:spPr>
        <a:solidFill>
          <a:schemeClr val="accent3"/>
        </a:solidFill>
      </dgm:spPr>
      <dgm:t>
        <a:bodyPr/>
        <a:lstStyle/>
        <a:p>
          <a:pPr algn="ctr"/>
          <a:endParaRPr lang="en-US" sz="1600" dirty="0">
            <a:solidFill>
              <a:schemeClr val="tx1"/>
            </a:solidFill>
          </a:endParaRPr>
        </a:p>
      </dgm:t>
    </dgm:pt>
    <dgm:pt modelId="{18935234-F39B-4F64-9D3E-ECC198090598}">
      <dgm:prSet custT="1"/>
      <dgm:spPr>
        <a:noFill/>
        <a:ln>
          <a:noFill/>
        </a:ln>
      </dgm:spPr>
      <dgm:t>
        <a:bodyPr anchor="ctr"/>
        <a:lstStyle/>
        <a:p>
          <a:pPr algn="ctr"/>
          <a:r>
            <a:rPr lang="en-US" sz="1600" dirty="0">
              <a:solidFill>
                <a:schemeClr val="tx1"/>
              </a:solidFill>
            </a:rPr>
            <a:t>Convert data to machine readable format. Update Y labels such that Y </a:t>
          </a:r>
          <a:r>
            <a:rPr lang="en-US" sz="1600" b="1" i="0" dirty="0"/>
            <a:t>∈</a:t>
          </a:r>
          <a:r>
            <a:rPr lang="en-US" sz="1600" dirty="0">
              <a:solidFill>
                <a:schemeClr val="tx1"/>
              </a:solidFill>
            </a:rPr>
            <a:t> {‘Noun’, ‘Verb’, ‘None’}</a:t>
          </a:r>
        </a:p>
      </dgm:t>
    </dgm:pt>
    <dgm:pt modelId="{B6CB3CF8-E647-4BD2-92CD-1EEA584C5221}" type="parTrans" cxnId="{91D2593C-7D74-43E8-BC24-122A9C83402E}">
      <dgm:prSet/>
      <dgm:spPr/>
      <dgm:t>
        <a:bodyPr/>
        <a:lstStyle/>
        <a:p>
          <a:pPr algn="ctr"/>
          <a:endParaRPr lang="en-US" sz="1600">
            <a:solidFill>
              <a:schemeClr val="tx1"/>
            </a:solidFill>
          </a:endParaRPr>
        </a:p>
      </dgm:t>
    </dgm:pt>
    <dgm:pt modelId="{A80C0A60-9866-4750-AF50-82E6D30D27C4}" type="sibTrans" cxnId="{91D2593C-7D74-43E8-BC24-122A9C83402E}">
      <dgm:prSet/>
      <dgm:spPr/>
      <dgm:t>
        <a:bodyPr/>
        <a:lstStyle/>
        <a:p>
          <a:pPr algn="ctr"/>
          <a:endParaRPr lang="en-US" sz="1600" dirty="0">
            <a:solidFill>
              <a:schemeClr val="tx1"/>
            </a:solidFill>
          </a:endParaRPr>
        </a:p>
      </dgm:t>
    </dgm:pt>
    <dgm:pt modelId="{3CA3A262-78E2-46B9-86B9-EC5A18FB14DE}">
      <dgm:prSet custT="1"/>
      <dgm:spPr>
        <a:noFill/>
        <a:ln>
          <a:noFill/>
        </a:ln>
      </dgm:spPr>
      <dgm:t>
        <a:bodyPr anchor="ctr"/>
        <a:lstStyle/>
        <a:p>
          <a:pPr algn="ctr"/>
          <a:r>
            <a:rPr lang="en-US" sz="1600" dirty="0">
              <a:solidFill>
                <a:schemeClr val="tx1"/>
              </a:solidFill>
            </a:rPr>
            <a:t>Separate X and Y-Labels</a:t>
          </a:r>
        </a:p>
      </dgm:t>
    </dgm:pt>
    <dgm:pt modelId="{6BBE6B70-7535-4543-9D22-9A5FD3AA825E}" type="parTrans" cxnId="{DA22B488-0463-414F-B875-46191CF8188F}">
      <dgm:prSet/>
      <dgm:spPr/>
      <dgm:t>
        <a:bodyPr/>
        <a:lstStyle/>
        <a:p>
          <a:pPr algn="ctr"/>
          <a:endParaRPr lang="en-US" sz="1600">
            <a:solidFill>
              <a:schemeClr val="tx1"/>
            </a:solidFill>
          </a:endParaRPr>
        </a:p>
      </dgm:t>
    </dgm:pt>
    <dgm:pt modelId="{B3A5339B-3B69-46DF-810A-B2517955555D}" type="sibTrans" cxnId="{DA22B488-0463-414F-B875-46191CF8188F}">
      <dgm:prSet/>
      <dgm:spPr/>
      <dgm:t>
        <a:bodyPr/>
        <a:lstStyle/>
        <a:p>
          <a:pPr algn="ctr"/>
          <a:endParaRPr lang="en-US" sz="1600">
            <a:solidFill>
              <a:schemeClr val="tx1"/>
            </a:solidFill>
          </a:endParaRPr>
        </a:p>
      </dgm:t>
    </dgm:pt>
    <dgm:pt modelId="{D71E86D0-6050-6B48-A8A5-4C1AB935F287}" type="pres">
      <dgm:prSet presAssocID="{64F98948-3320-4B7F-80FB-AB1137B5078B}" presName="Name0" presStyleCnt="0">
        <dgm:presLayoutVars>
          <dgm:dir/>
          <dgm:resizeHandles val="exact"/>
        </dgm:presLayoutVars>
      </dgm:prSet>
      <dgm:spPr/>
    </dgm:pt>
    <dgm:pt modelId="{5E553F33-6118-FB40-89F3-15938F669FBE}" type="pres">
      <dgm:prSet presAssocID="{15F858BE-12F3-4653-B340-0B188B98203C}" presName="composite" presStyleCnt="0"/>
      <dgm:spPr/>
    </dgm:pt>
    <dgm:pt modelId="{F217DEC4-0687-9546-AFDA-7F63E3E4E63D}" type="pres">
      <dgm:prSet presAssocID="{15F858BE-12F3-4653-B340-0B188B98203C}" presName="imagSh" presStyleLbl="bgImgPlace1" presStyleIdx="0" presStyleCnt="3" custScaleX="60833" custScaleY="68683" custLinFactNeighborX="15146" custLinFactNeighborY="810"/>
      <dgm:spPr>
        <a:ln>
          <a:noFill/>
        </a:ln>
      </dgm:spPr>
    </dgm:pt>
    <dgm:pt modelId="{F7010F18-F6C1-6244-999C-6F4826BFEE21}" type="pres">
      <dgm:prSet presAssocID="{15F858BE-12F3-4653-B340-0B188B98203C}" presName="txNode" presStyleLbl="node1" presStyleIdx="0" presStyleCnt="3" custScaleY="100000">
        <dgm:presLayoutVars>
          <dgm:bulletEnabled val="1"/>
        </dgm:presLayoutVars>
      </dgm:prSet>
      <dgm:spPr/>
    </dgm:pt>
    <dgm:pt modelId="{B48CEBB2-ABEF-3441-AEA3-83AB1BDCA6CB}" type="pres">
      <dgm:prSet presAssocID="{BAF7F54C-54BB-4E32-A3BE-70FDDE1ACC7A}" presName="sibTrans" presStyleLbl="sibTrans2D1" presStyleIdx="0" presStyleCnt="2" custLinFactNeighborX="29949" custLinFactNeighborY="-8648"/>
      <dgm:spPr/>
    </dgm:pt>
    <dgm:pt modelId="{CDFD3779-0C6D-ED4A-8A25-EEFA7EDEEBA8}" type="pres">
      <dgm:prSet presAssocID="{BAF7F54C-54BB-4E32-A3BE-70FDDE1ACC7A}" presName="connTx" presStyleLbl="sibTrans2D1" presStyleIdx="0" presStyleCnt="2"/>
      <dgm:spPr/>
    </dgm:pt>
    <dgm:pt modelId="{A3D74D30-2AE4-A945-80A5-CE2E48807439}" type="pres">
      <dgm:prSet presAssocID="{18935234-F39B-4F64-9D3E-ECC198090598}" presName="composite" presStyleCnt="0"/>
      <dgm:spPr/>
    </dgm:pt>
    <dgm:pt modelId="{E284C749-1295-0C4F-B1FC-783A25129564}" type="pres">
      <dgm:prSet presAssocID="{18935234-F39B-4F64-9D3E-ECC198090598}" presName="imagSh" presStyleLbl="bgImgPlace1" presStyleIdx="1" presStyleCnt="3" custScaleX="60833" custScaleY="68683" custLinFactNeighborX="15146" custLinFactNeighborY="810"/>
      <dgm:spPr>
        <a:ln>
          <a:noFill/>
        </a:ln>
      </dgm:spPr>
    </dgm:pt>
    <dgm:pt modelId="{81E0535B-114E-6F49-902E-9793A88FD7A2}" type="pres">
      <dgm:prSet presAssocID="{18935234-F39B-4F64-9D3E-ECC198090598}" presName="txNode" presStyleLbl="node1" presStyleIdx="1" presStyleCnt="3" custScaleY="100000">
        <dgm:presLayoutVars>
          <dgm:bulletEnabled val="1"/>
        </dgm:presLayoutVars>
      </dgm:prSet>
      <dgm:spPr/>
    </dgm:pt>
    <dgm:pt modelId="{F44E78FC-A2BF-B94F-9C95-C81B202ABE44}" type="pres">
      <dgm:prSet presAssocID="{A80C0A60-9866-4750-AF50-82E6D30D27C4}" presName="sibTrans" presStyleLbl="sibTrans2D1" presStyleIdx="1" presStyleCnt="2" custScaleX="81572" custScaleY="114300"/>
      <dgm:spPr/>
    </dgm:pt>
    <dgm:pt modelId="{CE0FA63C-09D8-934F-91B5-588B4F27B949}" type="pres">
      <dgm:prSet presAssocID="{A80C0A60-9866-4750-AF50-82E6D30D27C4}" presName="connTx" presStyleLbl="sibTrans2D1" presStyleIdx="1" presStyleCnt="2"/>
      <dgm:spPr/>
    </dgm:pt>
    <dgm:pt modelId="{CC379880-0DFC-BC40-8044-92B945203AD3}" type="pres">
      <dgm:prSet presAssocID="{3CA3A262-78E2-46B9-86B9-EC5A18FB14DE}" presName="composite" presStyleCnt="0"/>
      <dgm:spPr/>
    </dgm:pt>
    <dgm:pt modelId="{1CADC06F-09C6-D742-9130-63CA66649117}" type="pres">
      <dgm:prSet presAssocID="{3CA3A262-78E2-46B9-86B9-EC5A18FB14DE}" presName="imagSh" presStyleLbl="bgImgPlace1" presStyleIdx="2" presStyleCnt="3" custScaleX="5487" custScaleY="68683" custLinFactNeighborX="12310" custLinFactNeighborY="-4407"/>
      <dgm:spPr>
        <a:ln>
          <a:noFill/>
        </a:ln>
      </dgm:spPr>
    </dgm:pt>
    <dgm:pt modelId="{6F26F383-AACD-1A41-8F77-717FC223BEE0}" type="pres">
      <dgm:prSet presAssocID="{3CA3A262-78E2-46B9-86B9-EC5A18FB14DE}" presName="txNode" presStyleLbl="node1" presStyleIdx="2" presStyleCnt="3" custScaleY="100000">
        <dgm:presLayoutVars>
          <dgm:bulletEnabled val="1"/>
        </dgm:presLayoutVars>
      </dgm:prSet>
      <dgm:spPr/>
    </dgm:pt>
  </dgm:ptLst>
  <dgm:cxnLst>
    <dgm:cxn modelId="{27B18F13-75D9-B34B-B64A-0CEE13570B09}" type="presOf" srcId="{64F98948-3320-4B7F-80FB-AB1137B5078B}" destId="{D71E86D0-6050-6B48-A8A5-4C1AB935F287}" srcOrd="0" destOrd="0" presId="urn:microsoft.com/office/officeart/2005/8/layout/hProcess10"/>
    <dgm:cxn modelId="{6F956729-1A9D-7C40-835D-B4CB60071877}" type="presOf" srcId="{BAF7F54C-54BB-4E32-A3BE-70FDDE1ACC7A}" destId="{CDFD3779-0C6D-ED4A-8A25-EEFA7EDEEBA8}" srcOrd="1" destOrd="0" presId="urn:microsoft.com/office/officeart/2005/8/layout/hProcess10"/>
    <dgm:cxn modelId="{9616F733-D614-9E49-B45A-F626C05E0A0A}" type="presOf" srcId="{BAF7F54C-54BB-4E32-A3BE-70FDDE1ACC7A}" destId="{B48CEBB2-ABEF-3441-AEA3-83AB1BDCA6CB}" srcOrd="0" destOrd="0" presId="urn:microsoft.com/office/officeart/2005/8/layout/hProcess10"/>
    <dgm:cxn modelId="{91D2593C-7D74-43E8-BC24-122A9C83402E}" srcId="{64F98948-3320-4B7F-80FB-AB1137B5078B}" destId="{18935234-F39B-4F64-9D3E-ECC198090598}" srcOrd="1" destOrd="0" parTransId="{B6CB3CF8-E647-4BD2-92CD-1EEA584C5221}" sibTransId="{A80C0A60-9866-4750-AF50-82E6D30D27C4}"/>
    <dgm:cxn modelId="{03765778-F70E-4E4F-AD78-3E86BF49035E}" type="presOf" srcId="{15F858BE-12F3-4653-B340-0B188B98203C}" destId="{F7010F18-F6C1-6244-999C-6F4826BFEE21}" srcOrd="0" destOrd="0" presId="urn:microsoft.com/office/officeart/2005/8/layout/hProcess10"/>
    <dgm:cxn modelId="{FA95D97D-CE2A-9F49-A6D8-18333FD66426}" type="presOf" srcId="{A80C0A60-9866-4750-AF50-82E6D30D27C4}" destId="{CE0FA63C-09D8-934F-91B5-588B4F27B949}" srcOrd="1" destOrd="0" presId="urn:microsoft.com/office/officeart/2005/8/layout/hProcess10"/>
    <dgm:cxn modelId="{DA22B488-0463-414F-B875-46191CF8188F}" srcId="{64F98948-3320-4B7F-80FB-AB1137B5078B}" destId="{3CA3A262-78E2-46B9-86B9-EC5A18FB14DE}" srcOrd="2" destOrd="0" parTransId="{6BBE6B70-7535-4543-9D22-9A5FD3AA825E}" sibTransId="{B3A5339B-3B69-46DF-810A-B2517955555D}"/>
    <dgm:cxn modelId="{B8ABA3B5-ECCC-6D46-B337-803116BB5AAA}" type="presOf" srcId="{3CA3A262-78E2-46B9-86B9-EC5A18FB14DE}" destId="{6F26F383-AACD-1A41-8F77-717FC223BEE0}" srcOrd="0" destOrd="0" presId="urn:microsoft.com/office/officeart/2005/8/layout/hProcess10"/>
    <dgm:cxn modelId="{4A25D3B6-6AC7-174D-97D6-3E8F48F4E771}" type="presOf" srcId="{A80C0A60-9866-4750-AF50-82E6D30D27C4}" destId="{F44E78FC-A2BF-B94F-9C95-C81B202ABE44}" srcOrd="0" destOrd="0" presId="urn:microsoft.com/office/officeart/2005/8/layout/hProcess10"/>
    <dgm:cxn modelId="{520D18E4-D231-574D-B64D-D6C4244C1E3F}" type="presOf" srcId="{18935234-F39B-4F64-9D3E-ECC198090598}" destId="{81E0535B-114E-6F49-902E-9793A88FD7A2}" srcOrd="0" destOrd="0" presId="urn:microsoft.com/office/officeart/2005/8/layout/hProcess10"/>
    <dgm:cxn modelId="{DEBC30EA-F307-450A-9FE0-DE38E709B7C6}" srcId="{64F98948-3320-4B7F-80FB-AB1137B5078B}" destId="{15F858BE-12F3-4653-B340-0B188B98203C}" srcOrd="0" destOrd="0" parTransId="{A18FFBF8-8B7D-40D4-A330-31FF915469FD}" sibTransId="{BAF7F54C-54BB-4E32-A3BE-70FDDE1ACC7A}"/>
    <dgm:cxn modelId="{46AC3F03-13B1-1343-BFE4-0F50E71E66C0}" type="presParOf" srcId="{D71E86D0-6050-6B48-A8A5-4C1AB935F287}" destId="{5E553F33-6118-FB40-89F3-15938F669FBE}" srcOrd="0" destOrd="0" presId="urn:microsoft.com/office/officeart/2005/8/layout/hProcess10"/>
    <dgm:cxn modelId="{8580CD58-3D7E-EC4B-A618-A71A19674BD4}" type="presParOf" srcId="{5E553F33-6118-FB40-89F3-15938F669FBE}" destId="{F217DEC4-0687-9546-AFDA-7F63E3E4E63D}" srcOrd="0" destOrd="0" presId="urn:microsoft.com/office/officeart/2005/8/layout/hProcess10"/>
    <dgm:cxn modelId="{8832B1FF-2E99-6E4A-B3E5-AD220CD534D2}" type="presParOf" srcId="{5E553F33-6118-FB40-89F3-15938F669FBE}" destId="{F7010F18-F6C1-6244-999C-6F4826BFEE21}" srcOrd="1" destOrd="0" presId="urn:microsoft.com/office/officeart/2005/8/layout/hProcess10"/>
    <dgm:cxn modelId="{E928AE63-7C58-C647-8CA7-D733A4A11C59}" type="presParOf" srcId="{D71E86D0-6050-6B48-A8A5-4C1AB935F287}" destId="{B48CEBB2-ABEF-3441-AEA3-83AB1BDCA6CB}" srcOrd="1" destOrd="0" presId="urn:microsoft.com/office/officeart/2005/8/layout/hProcess10"/>
    <dgm:cxn modelId="{D946D881-929D-7149-A7CB-7987A68A33E0}" type="presParOf" srcId="{B48CEBB2-ABEF-3441-AEA3-83AB1BDCA6CB}" destId="{CDFD3779-0C6D-ED4A-8A25-EEFA7EDEEBA8}" srcOrd="0" destOrd="0" presId="urn:microsoft.com/office/officeart/2005/8/layout/hProcess10"/>
    <dgm:cxn modelId="{1C441F21-4D72-4C47-A4E2-DC24F297A352}" type="presParOf" srcId="{D71E86D0-6050-6B48-A8A5-4C1AB935F287}" destId="{A3D74D30-2AE4-A945-80A5-CE2E48807439}" srcOrd="2" destOrd="0" presId="urn:microsoft.com/office/officeart/2005/8/layout/hProcess10"/>
    <dgm:cxn modelId="{2C29130C-C5FA-D64C-B3BC-C99144A11EB4}" type="presParOf" srcId="{A3D74D30-2AE4-A945-80A5-CE2E48807439}" destId="{E284C749-1295-0C4F-B1FC-783A25129564}" srcOrd="0" destOrd="0" presId="urn:microsoft.com/office/officeart/2005/8/layout/hProcess10"/>
    <dgm:cxn modelId="{AB5DF83F-E407-4246-81AD-A56189C2D1D2}" type="presParOf" srcId="{A3D74D30-2AE4-A945-80A5-CE2E48807439}" destId="{81E0535B-114E-6F49-902E-9793A88FD7A2}" srcOrd="1" destOrd="0" presId="urn:microsoft.com/office/officeart/2005/8/layout/hProcess10"/>
    <dgm:cxn modelId="{3A42A652-9223-0A45-B184-77E224F805A9}" type="presParOf" srcId="{D71E86D0-6050-6B48-A8A5-4C1AB935F287}" destId="{F44E78FC-A2BF-B94F-9C95-C81B202ABE44}" srcOrd="3" destOrd="0" presId="urn:microsoft.com/office/officeart/2005/8/layout/hProcess10"/>
    <dgm:cxn modelId="{8CD4F962-B721-DD42-82DB-E2046F67DB86}" type="presParOf" srcId="{F44E78FC-A2BF-B94F-9C95-C81B202ABE44}" destId="{CE0FA63C-09D8-934F-91B5-588B4F27B949}" srcOrd="0" destOrd="0" presId="urn:microsoft.com/office/officeart/2005/8/layout/hProcess10"/>
    <dgm:cxn modelId="{930649C5-0765-BF44-A3AD-D9E65EA3AFB8}" type="presParOf" srcId="{D71E86D0-6050-6B48-A8A5-4C1AB935F287}" destId="{CC379880-0DFC-BC40-8044-92B945203AD3}" srcOrd="4" destOrd="0" presId="urn:microsoft.com/office/officeart/2005/8/layout/hProcess10"/>
    <dgm:cxn modelId="{70B6C8CE-D2E4-5F4D-99D9-1D09E7629BF9}" type="presParOf" srcId="{CC379880-0DFC-BC40-8044-92B945203AD3}" destId="{1CADC06F-09C6-D742-9130-63CA66649117}" srcOrd="0" destOrd="0" presId="urn:microsoft.com/office/officeart/2005/8/layout/hProcess10"/>
    <dgm:cxn modelId="{F9624D1E-E935-CF40-A145-8C716413BC3B}" type="presParOf" srcId="{CC379880-0DFC-BC40-8044-92B945203AD3}" destId="{6F26F383-AACD-1A41-8F77-717FC223BEE0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F98948-3320-4B7F-80FB-AB1137B5078B}" type="doc">
      <dgm:prSet loTypeId="urn:microsoft.com/office/officeart/2005/8/layout/hProcess10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15F858BE-12F3-4653-B340-0B188B98203C}">
      <dgm:prSet custT="1"/>
      <dgm:spPr>
        <a:noFill/>
        <a:ln>
          <a:noFill/>
        </a:ln>
      </dgm:spPr>
      <dgm:t>
        <a:bodyPr anchor="ctr"/>
        <a:lstStyle/>
        <a:p>
          <a:pPr algn="ctr"/>
          <a:r>
            <a:rPr lang="en-US" sz="1600" dirty="0">
              <a:solidFill>
                <a:schemeClr val="tx1"/>
              </a:solidFill>
            </a:rPr>
            <a:t>Separate X and Y-Labels</a:t>
          </a:r>
        </a:p>
      </dgm:t>
    </dgm:pt>
    <dgm:pt modelId="{A18FFBF8-8B7D-40D4-A330-31FF915469FD}" type="parTrans" cxnId="{DEBC30EA-F307-450A-9FE0-DE38E709B7C6}">
      <dgm:prSet/>
      <dgm:spPr/>
      <dgm:t>
        <a:bodyPr/>
        <a:lstStyle/>
        <a:p>
          <a:pPr algn="ctr"/>
          <a:endParaRPr lang="en-US" sz="1600">
            <a:solidFill>
              <a:schemeClr val="tx1"/>
            </a:solidFill>
          </a:endParaRPr>
        </a:p>
      </dgm:t>
    </dgm:pt>
    <dgm:pt modelId="{BAF7F54C-54BB-4E32-A3BE-70FDDE1ACC7A}" type="sibTrans" cxnId="{DEBC30EA-F307-450A-9FE0-DE38E709B7C6}">
      <dgm:prSet/>
      <dgm:spPr>
        <a:solidFill>
          <a:schemeClr val="accent3"/>
        </a:solidFill>
      </dgm:spPr>
      <dgm:t>
        <a:bodyPr/>
        <a:lstStyle/>
        <a:p>
          <a:pPr algn="ctr"/>
          <a:endParaRPr lang="en-US" sz="1600" dirty="0">
            <a:solidFill>
              <a:schemeClr val="tx1"/>
            </a:solidFill>
          </a:endParaRPr>
        </a:p>
      </dgm:t>
    </dgm:pt>
    <dgm:pt modelId="{18935234-F39B-4F64-9D3E-ECC198090598}">
      <dgm:prSet custT="1"/>
      <dgm:spPr>
        <a:noFill/>
        <a:ln>
          <a:noFill/>
        </a:ln>
      </dgm:spPr>
      <dgm:t>
        <a:bodyPr anchor="ctr"/>
        <a:lstStyle/>
        <a:p>
          <a:pPr algn="ctr"/>
          <a:r>
            <a:rPr lang="en-US" sz="1600" dirty="0">
              <a:solidFill>
                <a:schemeClr val="tx1"/>
              </a:solidFill>
            </a:rPr>
            <a:t>Convert</a:t>
          </a:r>
          <a:r>
            <a:rPr lang="en-US" sz="1600" baseline="0" dirty="0">
              <a:solidFill>
                <a:schemeClr val="tx1"/>
              </a:solidFill>
            </a:rPr>
            <a:t> words to corresponding tokens.</a:t>
          </a:r>
          <a:endParaRPr lang="en-US" sz="1600" dirty="0">
            <a:solidFill>
              <a:schemeClr val="tx1"/>
            </a:solidFill>
          </a:endParaRPr>
        </a:p>
      </dgm:t>
    </dgm:pt>
    <dgm:pt modelId="{B6CB3CF8-E647-4BD2-92CD-1EEA584C5221}" type="parTrans" cxnId="{91D2593C-7D74-43E8-BC24-122A9C83402E}">
      <dgm:prSet/>
      <dgm:spPr/>
      <dgm:t>
        <a:bodyPr/>
        <a:lstStyle/>
        <a:p>
          <a:pPr algn="ctr"/>
          <a:endParaRPr lang="en-US" sz="1600">
            <a:solidFill>
              <a:schemeClr val="tx1"/>
            </a:solidFill>
          </a:endParaRPr>
        </a:p>
      </dgm:t>
    </dgm:pt>
    <dgm:pt modelId="{A80C0A60-9866-4750-AF50-82E6D30D27C4}" type="sibTrans" cxnId="{91D2593C-7D74-43E8-BC24-122A9C83402E}">
      <dgm:prSet/>
      <dgm:spPr/>
      <dgm:t>
        <a:bodyPr/>
        <a:lstStyle/>
        <a:p>
          <a:pPr algn="ctr"/>
          <a:endParaRPr lang="en-US" sz="1600" dirty="0">
            <a:solidFill>
              <a:schemeClr val="tx1"/>
            </a:solidFill>
          </a:endParaRPr>
        </a:p>
      </dgm:t>
    </dgm:pt>
    <dgm:pt modelId="{3CA3A262-78E2-46B9-86B9-EC5A18FB14DE}">
      <dgm:prSet custT="1"/>
      <dgm:spPr>
        <a:noFill/>
        <a:ln>
          <a:noFill/>
        </a:ln>
      </dgm:spPr>
      <dgm:t>
        <a:bodyPr anchor="ctr"/>
        <a:lstStyle/>
        <a:p>
          <a:pPr algn="ctr"/>
          <a:r>
            <a:rPr lang="en-US" sz="1400" dirty="0">
              <a:solidFill>
                <a:schemeClr val="tx1"/>
              </a:solidFill>
            </a:rPr>
            <a:t>We replaced each word with its corresponding GLOVE embedding. We will retrain these embeddings in </a:t>
          </a:r>
          <a:r>
            <a:rPr lang="en-US" sz="1400" dirty="0" err="1">
              <a:solidFill>
                <a:schemeClr val="tx1"/>
              </a:solidFill>
            </a:rPr>
            <a:t>BiLSTM</a:t>
          </a:r>
          <a:r>
            <a:rPr lang="en-US" sz="1400" dirty="0">
              <a:solidFill>
                <a:schemeClr val="tx1"/>
              </a:solidFill>
            </a:rPr>
            <a:t> model to incorporate contextual information</a:t>
          </a:r>
        </a:p>
      </dgm:t>
    </dgm:pt>
    <dgm:pt modelId="{6BBE6B70-7535-4543-9D22-9A5FD3AA825E}" type="parTrans" cxnId="{DA22B488-0463-414F-B875-46191CF8188F}">
      <dgm:prSet/>
      <dgm:spPr/>
      <dgm:t>
        <a:bodyPr/>
        <a:lstStyle/>
        <a:p>
          <a:pPr algn="ctr"/>
          <a:endParaRPr lang="en-US" sz="1600">
            <a:solidFill>
              <a:schemeClr val="tx1"/>
            </a:solidFill>
          </a:endParaRPr>
        </a:p>
      </dgm:t>
    </dgm:pt>
    <dgm:pt modelId="{B3A5339B-3B69-46DF-810A-B2517955555D}" type="sibTrans" cxnId="{DA22B488-0463-414F-B875-46191CF8188F}">
      <dgm:prSet/>
      <dgm:spPr/>
      <dgm:t>
        <a:bodyPr/>
        <a:lstStyle/>
        <a:p>
          <a:pPr algn="ctr"/>
          <a:endParaRPr lang="en-US" sz="1600">
            <a:solidFill>
              <a:schemeClr val="tx1"/>
            </a:solidFill>
          </a:endParaRPr>
        </a:p>
      </dgm:t>
    </dgm:pt>
    <dgm:pt modelId="{D71E86D0-6050-6B48-A8A5-4C1AB935F287}" type="pres">
      <dgm:prSet presAssocID="{64F98948-3320-4B7F-80FB-AB1137B5078B}" presName="Name0" presStyleCnt="0">
        <dgm:presLayoutVars>
          <dgm:dir/>
          <dgm:resizeHandles val="exact"/>
        </dgm:presLayoutVars>
      </dgm:prSet>
      <dgm:spPr/>
    </dgm:pt>
    <dgm:pt modelId="{5E553F33-6118-FB40-89F3-15938F669FBE}" type="pres">
      <dgm:prSet presAssocID="{15F858BE-12F3-4653-B340-0B188B98203C}" presName="composite" presStyleCnt="0"/>
      <dgm:spPr/>
    </dgm:pt>
    <dgm:pt modelId="{F217DEC4-0687-9546-AFDA-7F63E3E4E63D}" type="pres">
      <dgm:prSet presAssocID="{15F858BE-12F3-4653-B340-0B188B98203C}" presName="imagSh" presStyleLbl="bgImgPlace1" presStyleIdx="0" presStyleCnt="3" custScaleX="60833" custScaleY="68683" custLinFactNeighborX="15146" custLinFactNeighborY="810"/>
      <dgm:spPr>
        <a:ln>
          <a:noFill/>
        </a:ln>
      </dgm:spPr>
    </dgm:pt>
    <dgm:pt modelId="{F7010F18-F6C1-6244-999C-6F4826BFEE21}" type="pres">
      <dgm:prSet presAssocID="{15F858BE-12F3-4653-B340-0B188B98203C}" presName="txNode" presStyleLbl="node1" presStyleIdx="0" presStyleCnt="3" custScaleY="100000">
        <dgm:presLayoutVars>
          <dgm:bulletEnabled val="1"/>
        </dgm:presLayoutVars>
      </dgm:prSet>
      <dgm:spPr/>
    </dgm:pt>
    <dgm:pt modelId="{B48CEBB2-ABEF-3441-AEA3-83AB1BDCA6CB}" type="pres">
      <dgm:prSet presAssocID="{BAF7F54C-54BB-4E32-A3BE-70FDDE1ACC7A}" presName="sibTrans" presStyleLbl="sibTrans2D1" presStyleIdx="0" presStyleCnt="2" custLinFactNeighborX="16625" custLinFactNeighborY="-20785"/>
      <dgm:spPr/>
    </dgm:pt>
    <dgm:pt modelId="{CDFD3779-0C6D-ED4A-8A25-EEFA7EDEEBA8}" type="pres">
      <dgm:prSet presAssocID="{BAF7F54C-54BB-4E32-A3BE-70FDDE1ACC7A}" presName="connTx" presStyleLbl="sibTrans2D1" presStyleIdx="0" presStyleCnt="2"/>
      <dgm:spPr/>
    </dgm:pt>
    <dgm:pt modelId="{A3D74D30-2AE4-A945-80A5-CE2E48807439}" type="pres">
      <dgm:prSet presAssocID="{18935234-F39B-4F64-9D3E-ECC198090598}" presName="composite" presStyleCnt="0"/>
      <dgm:spPr/>
    </dgm:pt>
    <dgm:pt modelId="{E284C749-1295-0C4F-B1FC-783A25129564}" type="pres">
      <dgm:prSet presAssocID="{18935234-F39B-4F64-9D3E-ECC198090598}" presName="imagSh" presStyleLbl="bgImgPlace1" presStyleIdx="1" presStyleCnt="3" custScaleX="60833" custScaleY="68683" custLinFactNeighborX="15146" custLinFactNeighborY="810"/>
      <dgm:spPr>
        <a:ln>
          <a:noFill/>
        </a:ln>
      </dgm:spPr>
    </dgm:pt>
    <dgm:pt modelId="{81E0535B-114E-6F49-902E-9793A88FD7A2}" type="pres">
      <dgm:prSet presAssocID="{18935234-F39B-4F64-9D3E-ECC198090598}" presName="txNode" presStyleLbl="node1" presStyleIdx="1" presStyleCnt="3" custScaleY="100000" custLinFactNeighborX="12" custLinFactNeighborY="7829">
        <dgm:presLayoutVars>
          <dgm:bulletEnabled val="1"/>
        </dgm:presLayoutVars>
      </dgm:prSet>
      <dgm:spPr/>
    </dgm:pt>
    <dgm:pt modelId="{F44E78FC-A2BF-B94F-9C95-C81B202ABE44}" type="pres">
      <dgm:prSet presAssocID="{A80C0A60-9866-4750-AF50-82E6D30D27C4}" presName="sibTrans" presStyleLbl="sibTrans2D1" presStyleIdx="1" presStyleCnt="2" custScaleX="81572" custScaleY="114300" custLinFactNeighborX="-87310" custLinFactNeighborY="-9997"/>
      <dgm:spPr/>
    </dgm:pt>
    <dgm:pt modelId="{CE0FA63C-09D8-934F-91B5-588B4F27B949}" type="pres">
      <dgm:prSet presAssocID="{A80C0A60-9866-4750-AF50-82E6D30D27C4}" presName="connTx" presStyleLbl="sibTrans2D1" presStyleIdx="1" presStyleCnt="2"/>
      <dgm:spPr/>
    </dgm:pt>
    <dgm:pt modelId="{CC379880-0DFC-BC40-8044-92B945203AD3}" type="pres">
      <dgm:prSet presAssocID="{3CA3A262-78E2-46B9-86B9-EC5A18FB14DE}" presName="composite" presStyleCnt="0"/>
      <dgm:spPr/>
    </dgm:pt>
    <dgm:pt modelId="{1CADC06F-09C6-D742-9130-63CA66649117}" type="pres">
      <dgm:prSet presAssocID="{3CA3A262-78E2-46B9-86B9-EC5A18FB14DE}" presName="imagSh" presStyleLbl="bgImgPlace1" presStyleIdx="2" presStyleCnt="3" custScaleX="5487" custScaleY="68683" custLinFactNeighborX="12310" custLinFactNeighborY="-4407"/>
      <dgm:spPr>
        <a:ln>
          <a:noFill/>
        </a:ln>
      </dgm:spPr>
    </dgm:pt>
    <dgm:pt modelId="{6F26F383-AACD-1A41-8F77-717FC223BEE0}" type="pres">
      <dgm:prSet presAssocID="{3CA3A262-78E2-46B9-86B9-EC5A18FB14DE}" presName="txNode" presStyleLbl="node1" presStyleIdx="2" presStyleCnt="3" custScaleY="100000" custLinFactNeighborX="16" custLinFactNeighborY="25950">
        <dgm:presLayoutVars>
          <dgm:bulletEnabled val="1"/>
        </dgm:presLayoutVars>
      </dgm:prSet>
      <dgm:spPr/>
    </dgm:pt>
  </dgm:ptLst>
  <dgm:cxnLst>
    <dgm:cxn modelId="{27B18F13-75D9-B34B-B64A-0CEE13570B09}" type="presOf" srcId="{64F98948-3320-4B7F-80FB-AB1137B5078B}" destId="{D71E86D0-6050-6B48-A8A5-4C1AB935F287}" srcOrd="0" destOrd="0" presId="urn:microsoft.com/office/officeart/2005/8/layout/hProcess10"/>
    <dgm:cxn modelId="{6F956729-1A9D-7C40-835D-B4CB60071877}" type="presOf" srcId="{BAF7F54C-54BB-4E32-A3BE-70FDDE1ACC7A}" destId="{CDFD3779-0C6D-ED4A-8A25-EEFA7EDEEBA8}" srcOrd="1" destOrd="0" presId="urn:microsoft.com/office/officeart/2005/8/layout/hProcess10"/>
    <dgm:cxn modelId="{9616F733-D614-9E49-B45A-F626C05E0A0A}" type="presOf" srcId="{BAF7F54C-54BB-4E32-A3BE-70FDDE1ACC7A}" destId="{B48CEBB2-ABEF-3441-AEA3-83AB1BDCA6CB}" srcOrd="0" destOrd="0" presId="urn:microsoft.com/office/officeart/2005/8/layout/hProcess10"/>
    <dgm:cxn modelId="{91D2593C-7D74-43E8-BC24-122A9C83402E}" srcId="{64F98948-3320-4B7F-80FB-AB1137B5078B}" destId="{18935234-F39B-4F64-9D3E-ECC198090598}" srcOrd="1" destOrd="0" parTransId="{B6CB3CF8-E647-4BD2-92CD-1EEA584C5221}" sibTransId="{A80C0A60-9866-4750-AF50-82E6D30D27C4}"/>
    <dgm:cxn modelId="{03765778-F70E-4E4F-AD78-3E86BF49035E}" type="presOf" srcId="{15F858BE-12F3-4653-B340-0B188B98203C}" destId="{F7010F18-F6C1-6244-999C-6F4826BFEE21}" srcOrd="0" destOrd="0" presId="urn:microsoft.com/office/officeart/2005/8/layout/hProcess10"/>
    <dgm:cxn modelId="{FA95D97D-CE2A-9F49-A6D8-18333FD66426}" type="presOf" srcId="{A80C0A60-9866-4750-AF50-82E6D30D27C4}" destId="{CE0FA63C-09D8-934F-91B5-588B4F27B949}" srcOrd="1" destOrd="0" presId="urn:microsoft.com/office/officeart/2005/8/layout/hProcess10"/>
    <dgm:cxn modelId="{DA22B488-0463-414F-B875-46191CF8188F}" srcId="{64F98948-3320-4B7F-80FB-AB1137B5078B}" destId="{3CA3A262-78E2-46B9-86B9-EC5A18FB14DE}" srcOrd="2" destOrd="0" parTransId="{6BBE6B70-7535-4543-9D22-9A5FD3AA825E}" sibTransId="{B3A5339B-3B69-46DF-810A-B2517955555D}"/>
    <dgm:cxn modelId="{B8ABA3B5-ECCC-6D46-B337-803116BB5AAA}" type="presOf" srcId="{3CA3A262-78E2-46B9-86B9-EC5A18FB14DE}" destId="{6F26F383-AACD-1A41-8F77-717FC223BEE0}" srcOrd="0" destOrd="0" presId="urn:microsoft.com/office/officeart/2005/8/layout/hProcess10"/>
    <dgm:cxn modelId="{4A25D3B6-6AC7-174D-97D6-3E8F48F4E771}" type="presOf" srcId="{A80C0A60-9866-4750-AF50-82E6D30D27C4}" destId="{F44E78FC-A2BF-B94F-9C95-C81B202ABE44}" srcOrd="0" destOrd="0" presId="urn:microsoft.com/office/officeart/2005/8/layout/hProcess10"/>
    <dgm:cxn modelId="{520D18E4-D231-574D-B64D-D6C4244C1E3F}" type="presOf" srcId="{18935234-F39B-4F64-9D3E-ECC198090598}" destId="{81E0535B-114E-6F49-902E-9793A88FD7A2}" srcOrd="0" destOrd="0" presId="urn:microsoft.com/office/officeart/2005/8/layout/hProcess10"/>
    <dgm:cxn modelId="{DEBC30EA-F307-450A-9FE0-DE38E709B7C6}" srcId="{64F98948-3320-4B7F-80FB-AB1137B5078B}" destId="{15F858BE-12F3-4653-B340-0B188B98203C}" srcOrd="0" destOrd="0" parTransId="{A18FFBF8-8B7D-40D4-A330-31FF915469FD}" sibTransId="{BAF7F54C-54BB-4E32-A3BE-70FDDE1ACC7A}"/>
    <dgm:cxn modelId="{46AC3F03-13B1-1343-BFE4-0F50E71E66C0}" type="presParOf" srcId="{D71E86D0-6050-6B48-A8A5-4C1AB935F287}" destId="{5E553F33-6118-FB40-89F3-15938F669FBE}" srcOrd="0" destOrd="0" presId="urn:microsoft.com/office/officeart/2005/8/layout/hProcess10"/>
    <dgm:cxn modelId="{8580CD58-3D7E-EC4B-A618-A71A19674BD4}" type="presParOf" srcId="{5E553F33-6118-FB40-89F3-15938F669FBE}" destId="{F217DEC4-0687-9546-AFDA-7F63E3E4E63D}" srcOrd="0" destOrd="0" presId="urn:microsoft.com/office/officeart/2005/8/layout/hProcess10"/>
    <dgm:cxn modelId="{8832B1FF-2E99-6E4A-B3E5-AD220CD534D2}" type="presParOf" srcId="{5E553F33-6118-FB40-89F3-15938F669FBE}" destId="{F7010F18-F6C1-6244-999C-6F4826BFEE21}" srcOrd="1" destOrd="0" presId="urn:microsoft.com/office/officeart/2005/8/layout/hProcess10"/>
    <dgm:cxn modelId="{E928AE63-7C58-C647-8CA7-D733A4A11C59}" type="presParOf" srcId="{D71E86D0-6050-6B48-A8A5-4C1AB935F287}" destId="{B48CEBB2-ABEF-3441-AEA3-83AB1BDCA6CB}" srcOrd="1" destOrd="0" presId="urn:microsoft.com/office/officeart/2005/8/layout/hProcess10"/>
    <dgm:cxn modelId="{D946D881-929D-7149-A7CB-7987A68A33E0}" type="presParOf" srcId="{B48CEBB2-ABEF-3441-AEA3-83AB1BDCA6CB}" destId="{CDFD3779-0C6D-ED4A-8A25-EEFA7EDEEBA8}" srcOrd="0" destOrd="0" presId="urn:microsoft.com/office/officeart/2005/8/layout/hProcess10"/>
    <dgm:cxn modelId="{1C441F21-4D72-4C47-A4E2-DC24F297A352}" type="presParOf" srcId="{D71E86D0-6050-6B48-A8A5-4C1AB935F287}" destId="{A3D74D30-2AE4-A945-80A5-CE2E48807439}" srcOrd="2" destOrd="0" presId="urn:microsoft.com/office/officeart/2005/8/layout/hProcess10"/>
    <dgm:cxn modelId="{2C29130C-C5FA-D64C-B3BC-C99144A11EB4}" type="presParOf" srcId="{A3D74D30-2AE4-A945-80A5-CE2E48807439}" destId="{E284C749-1295-0C4F-B1FC-783A25129564}" srcOrd="0" destOrd="0" presId="urn:microsoft.com/office/officeart/2005/8/layout/hProcess10"/>
    <dgm:cxn modelId="{AB5DF83F-E407-4246-81AD-A56189C2D1D2}" type="presParOf" srcId="{A3D74D30-2AE4-A945-80A5-CE2E48807439}" destId="{81E0535B-114E-6F49-902E-9793A88FD7A2}" srcOrd="1" destOrd="0" presId="urn:microsoft.com/office/officeart/2005/8/layout/hProcess10"/>
    <dgm:cxn modelId="{3A42A652-9223-0A45-B184-77E224F805A9}" type="presParOf" srcId="{D71E86D0-6050-6B48-A8A5-4C1AB935F287}" destId="{F44E78FC-A2BF-B94F-9C95-C81B202ABE44}" srcOrd="3" destOrd="0" presId="urn:microsoft.com/office/officeart/2005/8/layout/hProcess10"/>
    <dgm:cxn modelId="{8CD4F962-B721-DD42-82DB-E2046F67DB86}" type="presParOf" srcId="{F44E78FC-A2BF-B94F-9C95-C81B202ABE44}" destId="{CE0FA63C-09D8-934F-91B5-588B4F27B949}" srcOrd="0" destOrd="0" presId="urn:microsoft.com/office/officeart/2005/8/layout/hProcess10"/>
    <dgm:cxn modelId="{930649C5-0765-BF44-A3AD-D9E65EA3AFB8}" type="presParOf" srcId="{D71E86D0-6050-6B48-A8A5-4C1AB935F287}" destId="{CC379880-0DFC-BC40-8044-92B945203AD3}" srcOrd="4" destOrd="0" presId="urn:microsoft.com/office/officeart/2005/8/layout/hProcess10"/>
    <dgm:cxn modelId="{70B6C8CE-D2E4-5F4D-99D9-1D09E7629BF9}" type="presParOf" srcId="{CC379880-0DFC-BC40-8044-92B945203AD3}" destId="{1CADC06F-09C6-D742-9130-63CA66649117}" srcOrd="0" destOrd="0" presId="urn:microsoft.com/office/officeart/2005/8/layout/hProcess10"/>
    <dgm:cxn modelId="{F9624D1E-E935-CF40-A145-8C716413BC3B}" type="presParOf" srcId="{CC379880-0DFC-BC40-8044-92B945203AD3}" destId="{6F26F383-AACD-1A41-8F77-717FC223BEE0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17DEC4-0687-9546-AFDA-7F63E3E4E63D}">
      <dsp:nvSpPr>
        <dsp:cNvPr id="0" name=""/>
        <dsp:cNvSpPr/>
      </dsp:nvSpPr>
      <dsp:spPr>
        <a:xfrm>
          <a:off x="497445" y="203064"/>
          <a:ext cx="1618740" cy="1614388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010F18-F6C1-6244-999C-6F4826BFEE21}">
      <dsp:nvSpPr>
        <dsp:cNvPr id="0" name=""/>
        <dsp:cNvSpPr/>
      </dsp:nvSpPr>
      <dsp:spPr>
        <a:xfrm>
          <a:off x="6487" y="1226269"/>
          <a:ext cx="2660957" cy="2350492"/>
        </a:xfrm>
        <a:prstGeom prst="roundRect">
          <a:avLst>
            <a:gd name="adj" fmla="val 10000"/>
          </a:avLst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Raw </a:t>
          </a:r>
          <a:r>
            <a:rPr lang="en-US" sz="1600" kern="1200" dirty="0" err="1">
              <a:solidFill>
                <a:schemeClr val="tx1"/>
              </a:solidFill>
            </a:rPr>
            <a:t>Conll</a:t>
          </a:r>
          <a:r>
            <a:rPr lang="en-US" sz="1600" kern="1200" dirty="0">
              <a:solidFill>
                <a:schemeClr val="tx1"/>
              </a:solidFill>
            </a:rPr>
            <a:t> data</a:t>
          </a:r>
        </a:p>
      </dsp:txBody>
      <dsp:txXfrm>
        <a:off x="75331" y="1295113"/>
        <a:ext cx="2523269" cy="2212804"/>
      </dsp:txXfrm>
    </dsp:sp>
    <dsp:sp modelId="{B48CEBB2-ABEF-3441-AEA3-83AB1BDCA6CB}">
      <dsp:nvSpPr>
        <dsp:cNvPr id="0" name=""/>
        <dsp:cNvSpPr/>
      </dsp:nvSpPr>
      <dsp:spPr>
        <a:xfrm>
          <a:off x="3059255" y="635269"/>
          <a:ext cx="725722" cy="63939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 dirty="0">
            <a:solidFill>
              <a:schemeClr val="tx1"/>
            </a:solidFill>
          </a:endParaRPr>
        </a:p>
      </dsp:txBody>
      <dsp:txXfrm>
        <a:off x="3059255" y="763147"/>
        <a:ext cx="533905" cy="383634"/>
      </dsp:txXfrm>
    </dsp:sp>
    <dsp:sp modelId="{E284C749-1295-0C4F-B1FC-783A25129564}">
      <dsp:nvSpPr>
        <dsp:cNvPr id="0" name=""/>
        <dsp:cNvSpPr/>
      </dsp:nvSpPr>
      <dsp:spPr>
        <a:xfrm>
          <a:off x="4189679" y="203064"/>
          <a:ext cx="1618740" cy="1614388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-209057"/>
            <a:satOff val="29953"/>
            <a:lumOff val="1103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E0535B-114E-6F49-902E-9793A88FD7A2}">
      <dsp:nvSpPr>
        <dsp:cNvPr id="0" name=""/>
        <dsp:cNvSpPr/>
      </dsp:nvSpPr>
      <dsp:spPr>
        <a:xfrm>
          <a:off x="3698721" y="1226269"/>
          <a:ext cx="2660957" cy="2350492"/>
        </a:xfrm>
        <a:prstGeom prst="roundRect">
          <a:avLst>
            <a:gd name="adj" fmla="val 10000"/>
          </a:avLst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Convert data to machine readable format. Update Y labels such that Y </a:t>
          </a:r>
          <a:r>
            <a:rPr lang="en-US" sz="1600" b="1" i="0" kern="1200" dirty="0"/>
            <a:t>∈</a:t>
          </a:r>
          <a:r>
            <a:rPr lang="en-US" sz="1600" kern="1200" dirty="0">
              <a:solidFill>
                <a:schemeClr val="tx1"/>
              </a:solidFill>
            </a:rPr>
            <a:t> {‘Noun’, ‘Verb’, ‘None’}</a:t>
          </a:r>
        </a:p>
      </dsp:txBody>
      <dsp:txXfrm>
        <a:off x="3767565" y="1295113"/>
        <a:ext cx="2523269" cy="2212804"/>
      </dsp:txXfrm>
    </dsp:sp>
    <dsp:sp modelId="{F44E78FC-A2BF-B94F-9C95-C81B202ABE44}">
      <dsp:nvSpPr>
        <dsp:cNvPr id="0" name=""/>
        <dsp:cNvSpPr/>
      </dsp:nvSpPr>
      <dsp:spPr>
        <a:xfrm rot="21483489">
          <a:off x="6853415" y="568733"/>
          <a:ext cx="781123" cy="73082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 dirty="0">
            <a:solidFill>
              <a:schemeClr val="tx1"/>
            </a:solidFill>
          </a:endParaRPr>
        </a:p>
      </dsp:txBody>
      <dsp:txXfrm>
        <a:off x="6853478" y="718613"/>
        <a:ext cx="561876" cy="438493"/>
      </dsp:txXfrm>
    </dsp:sp>
    <dsp:sp modelId="{1CADC06F-09C6-D742-9130-63CA66649117}">
      <dsp:nvSpPr>
        <dsp:cNvPr id="0" name=""/>
        <dsp:cNvSpPr/>
      </dsp:nvSpPr>
      <dsp:spPr>
        <a:xfrm>
          <a:off x="8542814" y="80439"/>
          <a:ext cx="146006" cy="1614388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-418115"/>
            <a:satOff val="59906"/>
            <a:lumOff val="2207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26F383-AACD-1A41-8F77-717FC223BEE0}">
      <dsp:nvSpPr>
        <dsp:cNvPr id="0" name=""/>
        <dsp:cNvSpPr/>
      </dsp:nvSpPr>
      <dsp:spPr>
        <a:xfrm>
          <a:off x="7390954" y="1226269"/>
          <a:ext cx="2660957" cy="2350492"/>
        </a:xfrm>
        <a:prstGeom prst="roundRect">
          <a:avLst>
            <a:gd name="adj" fmla="val 10000"/>
          </a:avLst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Separate X and Y-Labels</a:t>
          </a:r>
        </a:p>
      </dsp:txBody>
      <dsp:txXfrm>
        <a:off x="7459798" y="1295113"/>
        <a:ext cx="2523269" cy="22128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17DEC4-0687-9546-AFDA-7F63E3E4E63D}">
      <dsp:nvSpPr>
        <dsp:cNvPr id="0" name=""/>
        <dsp:cNvSpPr/>
      </dsp:nvSpPr>
      <dsp:spPr>
        <a:xfrm>
          <a:off x="497445" y="203064"/>
          <a:ext cx="1618740" cy="1614388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010F18-F6C1-6244-999C-6F4826BFEE21}">
      <dsp:nvSpPr>
        <dsp:cNvPr id="0" name=""/>
        <dsp:cNvSpPr/>
      </dsp:nvSpPr>
      <dsp:spPr>
        <a:xfrm>
          <a:off x="6487" y="1226269"/>
          <a:ext cx="2660957" cy="2350492"/>
        </a:xfrm>
        <a:prstGeom prst="roundRect">
          <a:avLst>
            <a:gd name="adj" fmla="val 10000"/>
          </a:avLst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Separate X and Y-Labels</a:t>
          </a:r>
        </a:p>
      </dsp:txBody>
      <dsp:txXfrm>
        <a:off x="75331" y="1295113"/>
        <a:ext cx="2523269" cy="2212804"/>
      </dsp:txXfrm>
    </dsp:sp>
    <dsp:sp modelId="{B48CEBB2-ABEF-3441-AEA3-83AB1BDCA6CB}">
      <dsp:nvSpPr>
        <dsp:cNvPr id="0" name=""/>
        <dsp:cNvSpPr/>
      </dsp:nvSpPr>
      <dsp:spPr>
        <a:xfrm>
          <a:off x="2962560" y="557666"/>
          <a:ext cx="725722" cy="639390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 dirty="0">
            <a:solidFill>
              <a:schemeClr val="tx1"/>
            </a:solidFill>
          </a:endParaRPr>
        </a:p>
      </dsp:txBody>
      <dsp:txXfrm>
        <a:off x="2962560" y="685544"/>
        <a:ext cx="533905" cy="383634"/>
      </dsp:txXfrm>
    </dsp:sp>
    <dsp:sp modelId="{E284C749-1295-0C4F-B1FC-783A25129564}">
      <dsp:nvSpPr>
        <dsp:cNvPr id="0" name=""/>
        <dsp:cNvSpPr/>
      </dsp:nvSpPr>
      <dsp:spPr>
        <a:xfrm>
          <a:off x="4189679" y="203064"/>
          <a:ext cx="1618740" cy="1614388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-209057"/>
            <a:satOff val="29953"/>
            <a:lumOff val="1103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E0535B-114E-6F49-902E-9793A88FD7A2}">
      <dsp:nvSpPr>
        <dsp:cNvPr id="0" name=""/>
        <dsp:cNvSpPr/>
      </dsp:nvSpPr>
      <dsp:spPr>
        <a:xfrm>
          <a:off x="3699040" y="1410289"/>
          <a:ext cx="2660957" cy="2350492"/>
        </a:xfrm>
        <a:prstGeom prst="roundRect">
          <a:avLst>
            <a:gd name="adj" fmla="val 10000"/>
          </a:avLst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Convert</a:t>
          </a:r>
          <a:r>
            <a:rPr lang="en-US" sz="1600" kern="1200" baseline="0" dirty="0">
              <a:solidFill>
                <a:schemeClr val="tx1"/>
              </a:solidFill>
            </a:rPr>
            <a:t> words to corresponding tokens.</a:t>
          </a:r>
          <a:endParaRPr lang="en-US" sz="1600" kern="1200" dirty="0">
            <a:solidFill>
              <a:schemeClr val="tx1"/>
            </a:solidFill>
          </a:endParaRPr>
        </a:p>
      </dsp:txBody>
      <dsp:txXfrm>
        <a:off x="3767884" y="1479133"/>
        <a:ext cx="2523269" cy="2212804"/>
      </dsp:txXfrm>
    </dsp:sp>
    <dsp:sp modelId="{F44E78FC-A2BF-B94F-9C95-C81B202ABE44}">
      <dsp:nvSpPr>
        <dsp:cNvPr id="0" name=""/>
        <dsp:cNvSpPr/>
      </dsp:nvSpPr>
      <dsp:spPr>
        <a:xfrm rot="21483489">
          <a:off x="6017344" y="504814"/>
          <a:ext cx="781123" cy="73082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 dirty="0">
            <a:solidFill>
              <a:schemeClr val="tx1"/>
            </a:solidFill>
          </a:endParaRPr>
        </a:p>
      </dsp:txBody>
      <dsp:txXfrm>
        <a:off x="6017407" y="654694"/>
        <a:ext cx="561876" cy="438493"/>
      </dsp:txXfrm>
    </dsp:sp>
    <dsp:sp modelId="{1CADC06F-09C6-D742-9130-63CA66649117}">
      <dsp:nvSpPr>
        <dsp:cNvPr id="0" name=""/>
        <dsp:cNvSpPr/>
      </dsp:nvSpPr>
      <dsp:spPr>
        <a:xfrm>
          <a:off x="8542814" y="80439"/>
          <a:ext cx="146006" cy="1614388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-418115"/>
            <a:satOff val="59906"/>
            <a:lumOff val="2207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26F383-AACD-1A41-8F77-717FC223BEE0}">
      <dsp:nvSpPr>
        <dsp:cNvPr id="0" name=""/>
        <dsp:cNvSpPr/>
      </dsp:nvSpPr>
      <dsp:spPr>
        <a:xfrm>
          <a:off x="7391380" y="1410295"/>
          <a:ext cx="2660957" cy="2350492"/>
        </a:xfrm>
        <a:prstGeom prst="roundRect">
          <a:avLst>
            <a:gd name="adj" fmla="val 10000"/>
          </a:avLst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</a:rPr>
            <a:t>We replaced each word with its corresponding GLOVE embedding. We will retrain these embeddings in </a:t>
          </a:r>
          <a:r>
            <a:rPr lang="en-US" sz="1400" kern="1200" dirty="0" err="1">
              <a:solidFill>
                <a:schemeClr val="tx1"/>
              </a:solidFill>
            </a:rPr>
            <a:t>BiLSTM</a:t>
          </a:r>
          <a:r>
            <a:rPr lang="en-US" sz="1400" kern="1200" dirty="0">
              <a:solidFill>
                <a:schemeClr val="tx1"/>
              </a:solidFill>
            </a:rPr>
            <a:t> model to incorporate contextual information</a:t>
          </a:r>
        </a:p>
      </dsp:txBody>
      <dsp:txXfrm>
        <a:off x="7460224" y="1479139"/>
        <a:ext cx="2523269" cy="22128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>
                <a:solidFill>
                  <a:schemeClr val="tx1"/>
                </a:solidFill>
              </a:defRPr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942871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1973589"/>
            <a:ext cx="5711810" cy="3941540"/>
          </a:xfrm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21039"/>
            <a:ext cx="4589130" cy="5603086"/>
          </a:xfrm>
          <a:solidFill>
            <a:srgbClr val="EDEFF7"/>
          </a:solidFill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5001" y="603250"/>
            <a:ext cx="10921998" cy="3294019"/>
          </a:xfrm>
          <a:solidFill>
            <a:schemeClr val="bg1"/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4217870" y="0"/>
            <a:ext cx="3599236" cy="6857999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7075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">
            <a:extLst>
              <a:ext uri="{FF2B5EF4-FFF2-40B4-BE49-F238E27FC236}">
                <a16:creationId xmlns:a16="http://schemas.microsoft.com/office/drawing/2014/main" id="{64248D99-2B30-464D-B9B7-4E5C3A1F3FB2}"/>
              </a:ext>
            </a:extLst>
          </p:cNvPr>
          <p:cNvSpPr/>
          <p:nvPr userDrawn="1"/>
        </p:nvSpPr>
        <p:spPr>
          <a:xfrm flipH="1">
            <a:off x="0" y="0"/>
            <a:ext cx="6096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3FAFF55B-FDE6-394B-A39B-22627D8FB6E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1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  <a:lvl2pPr>
              <a:defRPr sz="1400">
                <a:solidFill>
                  <a:schemeClr val="tx1"/>
                </a:solidFill>
              </a:defRPr>
            </a:lvl2pPr>
            <a:lvl3pPr>
              <a:defRPr sz="1100">
                <a:solidFill>
                  <a:schemeClr val="tx1"/>
                </a:solidFill>
              </a:defRPr>
            </a:lvl3pPr>
            <a:lvl4pPr>
              <a:defRPr sz="1100">
                <a:solidFill>
                  <a:schemeClr val="tx1"/>
                </a:solidFill>
              </a:defRPr>
            </a:lvl4pPr>
            <a:lvl5pPr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99E345E4-E77C-484E-9FBB-E4EC71F085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3224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83ACCAC0-2C8A-CE43-8C55-22BB53C73920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4076461-FF7A-8843-B7F9-D041F3FB22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2039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193086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193086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193086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2297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5754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5754" y="2281657"/>
            <a:ext cx="4157296" cy="3633471"/>
          </a:xfrm>
        </p:spPr>
        <p:txBody>
          <a:bodyPr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/>
            <a:r>
              <a:rPr lang="en-US" noProof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noProof="0" smtClean="0"/>
              <a:t>30-Apr-21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MSIPCMContentMarking" descr="{&quot;HashCode&quot;:2123291961,&quot;Placement&quot;:&quot;Footer&quot;,&quot;Top&quot;:520.68866,&quot;Left&quot;:402.385834,&quot;SlideWidth&quot;:960,&quot;SlideHeight&quot;:540}">
            <a:extLst>
              <a:ext uri="{FF2B5EF4-FFF2-40B4-BE49-F238E27FC236}">
                <a16:creationId xmlns:a16="http://schemas.microsoft.com/office/drawing/2014/main" id="{19FC3931-F52F-4E36-81F0-A5162284C70F}"/>
              </a:ext>
            </a:extLst>
          </p:cNvPr>
          <p:cNvSpPr txBox="1"/>
          <p:nvPr userDrawn="1"/>
        </p:nvSpPr>
        <p:spPr>
          <a:xfrm>
            <a:off x="5110300" y="6612746"/>
            <a:ext cx="1971400" cy="24525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900">
                <a:solidFill>
                  <a:srgbClr val="000000"/>
                </a:solidFill>
                <a:latin typeface="Calibri" panose="020F0502020204030204" pitchFamily="34" charset="0"/>
              </a:rPr>
              <a:t>Information Classification: GENERAL</a:t>
            </a:r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3" r:id="rId2"/>
    <p:sldLayoutId id="2147483675" r:id="rId3"/>
    <p:sldLayoutId id="2147483684" r:id="rId4"/>
    <p:sldLayoutId id="2147483678" r:id="rId5"/>
    <p:sldLayoutId id="2147483688" r:id="rId6"/>
    <p:sldLayoutId id="2147483679" r:id="rId7"/>
    <p:sldLayoutId id="2147483692" r:id="rId8"/>
    <p:sldLayoutId id="2147483691" r:id="rId9"/>
    <p:sldLayoutId id="2147483690" r:id="rId10"/>
    <p:sldLayoutId id="2147483689" r:id="rId11"/>
    <p:sldLayoutId id="214748368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oogle-research-datasets/noun-verb" TargetMode="Externa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1943100"/>
            <a:ext cx="10058400" cy="2382011"/>
          </a:xfrm>
        </p:spPr>
        <p:txBody>
          <a:bodyPr>
            <a:normAutofit fontScale="90000"/>
          </a:bodyPr>
          <a:lstStyle/>
          <a:p>
            <a:r>
              <a:rPr lang="en-US" sz="6600" dirty="0"/>
              <a:t>Noun-Verb Ambiguity</a:t>
            </a:r>
            <a:br>
              <a:rPr lang="en-US" sz="6600" dirty="0"/>
            </a:br>
            <a:r>
              <a:rPr lang="en-US" sz="4000" dirty="0"/>
              <a:t>In</a:t>
            </a:r>
            <a:br>
              <a:rPr lang="en-US" sz="6600" dirty="0"/>
            </a:br>
            <a:r>
              <a:rPr lang="en-US" sz="6600" dirty="0"/>
              <a:t>Natural Language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Cs19mds11001 – Ravi Bhushan Singh</a:t>
            </a:r>
          </a:p>
          <a:p>
            <a:r>
              <a:rPr lang="en-US" dirty="0"/>
              <a:t>Cs19mds11015 – Anupama</a:t>
            </a:r>
          </a:p>
          <a:p>
            <a:r>
              <a:rPr lang="en-US" dirty="0"/>
              <a:t>Cs19mds11023 – Prashant Singh</a:t>
            </a:r>
          </a:p>
        </p:txBody>
      </p:sp>
    </p:spTree>
    <p:extLst>
      <p:ext uri="{BB962C8B-B14F-4D97-AF65-F5344CB8AC3E}">
        <p14:creationId xmlns:p14="http://schemas.microsoft.com/office/powerpoint/2010/main" val="1833365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E51183-D0D9-A74B-94F0-9EC0104A7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3308350" algn="l"/>
              </a:tabLs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9ED1B1-6FE0-FA43-95C4-366DBD1F13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Font typeface="Calibri" panose="020F0502020204030204" pitchFamily="34" charset="0"/>
              <a:buNone/>
            </a:pPr>
            <a:r>
              <a:rPr lang="en-US" spc="200" dirty="0"/>
              <a:t>Dataset Used- </a:t>
            </a:r>
            <a:r>
              <a:rPr lang="en-US" spc="200" dirty="0">
                <a:hlinkClick r:id="rId2"/>
              </a:rPr>
              <a:t>https://github.com/google-research-datasets/noun-verb</a:t>
            </a:r>
            <a:endParaRPr lang="en-US" spc="200" dirty="0"/>
          </a:p>
          <a:p>
            <a:pPr marL="0" indent="0">
              <a:buFont typeface="Calibri" panose="020F0502020204030204" pitchFamily="34" charset="0"/>
              <a:buNone/>
            </a:pPr>
            <a:r>
              <a:rPr lang="en-US" spc="200" dirty="0"/>
              <a:t>Reference Paper- </a:t>
            </a:r>
          </a:p>
          <a:p>
            <a:pPr marL="0" indent="0">
              <a:buFont typeface="Calibri" panose="020F0502020204030204" pitchFamily="34" charset="0"/>
              <a:buNone/>
            </a:pPr>
            <a:r>
              <a:rPr lang="en-US" spc="200" dirty="0"/>
              <a:t>https://www.aclweb.org/anthology/D18-1277.pdf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spc="200" dirty="0"/>
          </a:p>
          <a:p>
            <a:pPr marL="0" indent="0" algn="r">
              <a:buFont typeface="Calibri" panose="020F0502020204030204" pitchFamily="34" charset="0"/>
              <a:buNone/>
            </a:pPr>
            <a:endParaRPr lang="en-US" spc="200" dirty="0"/>
          </a:p>
          <a:p>
            <a:pPr marL="0" indent="0" algn="r">
              <a:buFont typeface="Calibri" panose="020F0502020204030204" pitchFamily="34" charset="0"/>
              <a:buNone/>
            </a:pPr>
            <a:endParaRPr lang="en-US" spc="200" dirty="0">
              <a:solidFill>
                <a:schemeClr val="tx1"/>
              </a:solidFill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en-US" spc="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976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Placeholder 24" descr="Layers of backlit paper">
            <a:extLst>
              <a:ext uri="{FF2B5EF4-FFF2-40B4-BE49-F238E27FC236}">
                <a16:creationId xmlns:a16="http://schemas.microsoft.com/office/drawing/2014/main" id="{8DFFB7C0-8017-5C49-82B9-22CA9BCE813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0736" b="34082"/>
          <a:stretch/>
        </p:blipFill>
        <p:spPr>
          <a:xfrm>
            <a:off x="635001" y="603250"/>
            <a:ext cx="10921998" cy="3294019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353100-3076-4726-B6E8-AE7CD2CCF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</p:spPr>
        <p:txBody>
          <a:bodyPr anchor="b"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BDD417C7-000B-4877-9163-56D909E20B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217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OUTLINE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  <a:p>
            <a:r>
              <a:rPr lang="en-US" dirty="0"/>
              <a:t>Approach</a:t>
            </a:r>
          </a:p>
          <a:p>
            <a:r>
              <a:rPr lang="en-US" dirty="0"/>
              <a:t>Stepwise Data Preparation-1</a:t>
            </a:r>
          </a:p>
          <a:p>
            <a:r>
              <a:rPr lang="en-US" dirty="0"/>
              <a:t>Stepwise Data Preparation-2</a:t>
            </a:r>
          </a:p>
          <a:p>
            <a:r>
              <a:rPr lang="en-US" dirty="0"/>
              <a:t>Model Description</a:t>
            </a:r>
          </a:p>
          <a:p>
            <a:r>
              <a:rPr lang="en-US" dirty="0" err="1"/>
              <a:t>BiLSTM</a:t>
            </a:r>
            <a:r>
              <a:rPr lang="en-US" dirty="0"/>
              <a:t> Model Architecture</a:t>
            </a:r>
          </a:p>
          <a:p>
            <a:r>
              <a:rPr lang="en-US" dirty="0"/>
              <a:t>Model Evaluation</a:t>
            </a:r>
          </a:p>
          <a:p>
            <a:r>
              <a:rPr lang="en-US" dirty="0"/>
              <a:t>References</a:t>
            </a:r>
          </a:p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Placeholder 26" descr="Hanging light bulbs with only one light bulb turned on">
            <a:extLst>
              <a:ext uri="{FF2B5EF4-FFF2-40B4-BE49-F238E27FC236}">
                <a16:creationId xmlns:a16="http://schemas.microsoft.com/office/drawing/2014/main" id="{1E23C3D4-3265-654A-93D6-FE4FDACECE7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1177" b="18504"/>
          <a:stretch/>
        </p:blipFill>
        <p:spPr>
          <a:xfrm>
            <a:off x="635001" y="603250"/>
            <a:ext cx="10921998" cy="3294019"/>
          </a:xfrm>
          <a:noFill/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</p:spPr>
        <p:txBody>
          <a:bodyPr anchor="b">
            <a:normAutofit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A09EEBC-5E2C-D240-A5D6-6952B8392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>
            <a:normAutofit/>
          </a:bodyPr>
          <a:lstStyle/>
          <a:p>
            <a:r>
              <a:rPr lang="en-US" dirty="0"/>
              <a:t>To solve for noun-verb ambiguity on given dataset.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59CD-1242-F149-AB16-9D02E7C89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3870" y="942871"/>
            <a:ext cx="5711810" cy="587584"/>
          </a:xfrm>
        </p:spPr>
        <p:txBody>
          <a:bodyPr anchor="ctr">
            <a:normAutofit/>
          </a:bodyPr>
          <a:lstStyle/>
          <a:p>
            <a:r>
              <a:rPr lang="en-US" dirty="0"/>
              <a:t>Approach: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97D95-D925-3641-A715-DB7630E98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1673679"/>
            <a:ext cx="5711810" cy="42414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In our attempt to solve Noun-Verb ambiguity we followed following steps:</a:t>
            </a:r>
          </a:p>
          <a:p>
            <a:pPr marL="342900" indent="-342900">
              <a:buAutoNum type="arabicPeriod"/>
            </a:pPr>
            <a:r>
              <a:rPr lang="en-US" dirty="0"/>
              <a:t>Transform dataset – We transformed dataset so that we have 3 tags.</a:t>
            </a:r>
          </a:p>
          <a:p>
            <a:pPr lvl="1"/>
            <a:r>
              <a:rPr lang="en-US" dirty="0"/>
              <a:t>‘NN’ – Tokens which were tagged as NN (Noun).</a:t>
            </a:r>
          </a:p>
          <a:p>
            <a:pPr lvl="1"/>
            <a:r>
              <a:rPr lang="en-US" dirty="0"/>
              <a:t>‘Verb’ – Tokens which were tagged as Verb</a:t>
            </a:r>
          </a:p>
          <a:p>
            <a:pPr lvl="1"/>
            <a:r>
              <a:rPr lang="en-US" dirty="0"/>
              <a:t>‘None’ – All other tokens like DT, PS, ADJ etc..</a:t>
            </a:r>
          </a:p>
          <a:p>
            <a:r>
              <a:rPr lang="en-US" dirty="0"/>
              <a:t>2. Use a pretrained embedding</a:t>
            </a:r>
          </a:p>
          <a:p>
            <a:r>
              <a:rPr lang="en-US" dirty="0"/>
              <a:t>3. Retrain embedding to incorporated contextual informal using </a:t>
            </a:r>
            <a:r>
              <a:rPr lang="en-US" dirty="0" err="1"/>
              <a:t>BiLSTM</a:t>
            </a:r>
            <a:r>
              <a:rPr lang="en-US" dirty="0"/>
              <a:t> network</a:t>
            </a:r>
          </a:p>
          <a:p>
            <a:r>
              <a:rPr lang="en-US" dirty="0"/>
              <a:t>4. Train Sequence-to-Sequence Bidirectional LSTM model on transformed dataset.</a:t>
            </a:r>
          </a:p>
          <a:p>
            <a:r>
              <a:rPr lang="en-US" dirty="0"/>
              <a:t>We will discuss each steps in detail in upcoming slides.</a:t>
            </a:r>
          </a:p>
        </p:txBody>
      </p:sp>
      <p:pic>
        <p:nvPicPr>
          <p:cNvPr id="10" name="Content Placeholder 9" descr="A digital balance scale using circles">
            <a:extLst>
              <a:ext uri="{FF2B5EF4-FFF2-40B4-BE49-F238E27FC236}">
                <a16:creationId xmlns:a16="http://schemas.microsoft.com/office/drawing/2014/main" id="{5F0DE736-C50A-47B7-8624-7477E67B01AE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 rotWithShape="1">
          <a:blip r:embed="rId2"/>
          <a:srcRect l="26791" r="23657" b="-1"/>
          <a:stretch/>
        </p:blipFill>
        <p:spPr>
          <a:xfrm>
            <a:off x="605170" y="621039"/>
            <a:ext cx="4589130" cy="5603086"/>
          </a:xfrm>
          <a:noFill/>
        </p:spPr>
      </p:pic>
    </p:spTree>
    <p:extLst>
      <p:ext uri="{BB962C8B-B14F-4D97-AF65-F5344CB8AC3E}">
        <p14:creationId xmlns:p14="http://schemas.microsoft.com/office/powerpoint/2010/main" val="417620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 descr="Smart Art graphic of Picture Accent Process">
            <a:extLst>
              <a:ext uri="{FF2B5EF4-FFF2-40B4-BE49-F238E27FC236}">
                <a16:creationId xmlns:a16="http://schemas.microsoft.com/office/drawing/2014/main" id="{BE8337B7-28C4-492B-8228-3183A1C238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8028310"/>
              </p:ext>
            </p:extLst>
          </p:nvPr>
        </p:nvGraphicFramePr>
        <p:xfrm>
          <a:off x="1096963" y="2154341"/>
          <a:ext cx="10058400" cy="3760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03F7245-B0E5-484F-88D0-FA9D0C77C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Step-wise Data Preprocessing-1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E45C78-5E8B-4DB5-994A-DDA512CE08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471" y="2049236"/>
            <a:ext cx="3237017" cy="19854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79B8B1-7065-415C-89D9-13C755D889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7364" y="2049236"/>
            <a:ext cx="2400299" cy="18859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9D1341-4701-4764-A188-A786B8D2E73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56471" y="1891265"/>
            <a:ext cx="1112616" cy="230143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A39A945-B78E-4CD1-B72E-22E416B9734C}"/>
              </a:ext>
            </a:extLst>
          </p:cNvPr>
          <p:cNvGrpSpPr/>
          <p:nvPr/>
        </p:nvGrpSpPr>
        <p:grpSpPr>
          <a:xfrm>
            <a:off x="10615382" y="2864377"/>
            <a:ext cx="725722" cy="639390"/>
            <a:chOff x="3059255" y="635269"/>
            <a:chExt cx="725722" cy="639390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88BD272D-DC4D-47FC-A608-B1847B5DB79C}"/>
                </a:ext>
              </a:extLst>
            </p:cNvPr>
            <p:cNvSpPr/>
            <p:nvPr/>
          </p:nvSpPr>
          <p:spPr>
            <a:xfrm>
              <a:off x="3059255" y="635269"/>
              <a:ext cx="725722" cy="63939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3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Arrow: Right 4">
              <a:extLst>
                <a:ext uri="{FF2B5EF4-FFF2-40B4-BE49-F238E27FC236}">
                  <a16:creationId xmlns:a16="http://schemas.microsoft.com/office/drawing/2014/main" id="{64D3D88A-3F9D-44AC-8318-3705D012DC19}"/>
                </a:ext>
              </a:extLst>
            </p:cNvPr>
            <p:cNvSpPr txBox="1"/>
            <p:nvPr/>
          </p:nvSpPr>
          <p:spPr>
            <a:xfrm>
              <a:off x="3059255" y="763147"/>
              <a:ext cx="533905" cy="38363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700" kern="12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8626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2" descr="Smart Art graphic of Picture Accent Process">
            <a:extLst>
              <a:ext uri="{FF2B5EF4-FFF2-40B4-BE49-F238E27FC236}">
                <a16:creationId xmlns:a16="http://schemas.microsoft.com/office/drawing/2014/main" id="{BE8337B7-28C4-492B-8228-3183A1C238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2980331"/>
              </p:ext>
            </p:extLst>
          </p:nvPr>
        </p:nvGraphicFramePr>
        <p:xfrm>
          <a:off x="1096963" y="2154341"/>
          <a:ext cx="10058400" cy="3760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03F7245-B0E5-484F-88D0-FA9D0C77C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Step-wise Data Preprocessing-2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9D1341-4701-4764-A188-A786B8D2E7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90162" y="1915758"/>
            <a:ext cx="1112616" cy="230143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A39A945-B78E-4CD1-B72E-22E416B9734C}"/>
              </a:ext>
            </a:extLst>
          </p:cNvPr>
          <p:cNvGrpSpPr/>
          <p:nvPr/>
        </p:nvGrpSpPr>
        <p:grpSpPr>
          <a:xfrm>
            <a:off x="10615382" y="2864377"/>
            <a:ext cx="725722" cy="639390"/>
            <a:chOff x="3059255" y="635269"/>
            <a:chExt cx="725722" cy="639390"/>
          </a:xfrm>
        </p:grpSpPr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88BD272D-DC4D-47FC-A608-B1847B5DB79C}"/>
                </a:ext>
              </a:extLst>
            </p:cNvPr>
            <p:cNvSpPr/>
            <p:nvPr/>
          </p:nvSpPr>
          <p:spPr>
            <a:xfrm>
              <a:off x="3059255" y="635269"/>
              <a:ext cx="725722" cy="63939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3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Arrow: Right 4">
              <a:extLst>
                <a:ext uri="{FF2B5EF4-FFF2-40B4-BE49-F238E27FC236}">
                  <a16:creationId xmlns:a16="http://schemas.microsoft.com/office/drawing/2014/main" id="{64D3D88A-3F9D-44AC-8318-3705D012DC19}"/>
                </a:ext>
              </a:extLst>
            </p:cNvPr>
            <p:cNvSpPr txBox="1"/>
            <p:nvPr/>
          </p:nvSpPr>
          <p:spPr>
            <a:xfrm>
              <a:off x="3059255" y="763147"/>
              <a:ext cx="533905" cy="38363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700" kern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54652B0-A755-405A-95A4-63E30ADAC52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50188" y="1860587"/>
            <a:ext cx="1508891" cy="226333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4E936DB8-021D-4778-BC94-9B07189A0318}"/>
              </a:ext>
            </a:extLst>
          </p:cNvPr>
          <p:cNvGrpSpPr/>
          <p:nvPr/>
        </p:nvGrpSpPr>
        <p:grpSpPr>
          <a:xfrm>
            <a:off x="673776" y="2736499"/>
            <a:ext cx="725722" cy="639390"/>
            <a:chOff x="3059255" y="635269"/>
            <a:chExt cx="725722" cy="639390"/>
          </a:xfrm>
        </p:grpSpPr>
        <p:sp>
          <p:nvSpPr>
            <p:cNvPr id="14" name="Arrow: Right 13">
              <a:extLst>
                <a:ext uri="{FF2B5EF4-FFF2-40B4-BE49-F238E27FC236}">
                  <a16:creationId xmlns:a16="http://schemas.microsoft.com/office/drawing/2014/main" id="{223CDB9D-01E8-4829-841D-AE4DE013B976}"/>
                </a:ext>
              </a:extLst>
            </p:cNvPr>
            <p:cNvSpPr/>
            <p:nvPr/>
          </p:nvSpPr>
          <p:spPr>
            <a:xfrm>
              <a:off x="3059255" y="635269"/>
              <a:ext cx="725722" cy="63939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3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Arrow: Right 4">
              <a:extLst>
                <a:ext uri="{FF2B5EF4-FFF2-40B4-BE49-F238E27FC236}">
                  <a16:creationId xmlns:a16="http://schemas.microsoft.com/office/drawing/2014/main" id="{C274FD71-B6B1-47C1-AF01-B21A6F74E786}"/>
                </a:ext>
              </a:extLst>
            </p:cNvPr>
            <p:cNvSpPr txBox="1"/>
            <p:nvPr/>
          </p:nvSpPr>
          <p:spPr>
            <a:xfrm>
              <a:off x="3059255" y="763147"/>
              <a:ext cx="533905" cy="38363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2700" kern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AE48C52-C8B1-428F-A8FF-E0ED7A4341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28254" y="1713657"/>
            <a:ext cx="3650296" cy="2301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321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6C25AB-25A9-486D-B9B2-07DAE53E74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20637"/>
            <a:ext cx="10058400" cy="4048456"/>
          </a:xfrm>
        </p:spPr>
        <p:txBody>
          <a:bodyPr/>
          <a:lstStyle/>
          <a:p>
            <a:r>
              <a:rPr lang="en-US" dirty="0"/>
              <a:t>1. We posed given problem statement as Many-To-Many Sequence modelling where input is word embeddings and output is tag of word (as described in previous slide.)</a:t>
            </a:r>
          </a:p>
          <a:p>
            <a:r>
              <a:rPr lang="en-US" dirty="0"/>
              <a:t>2. Used bidirectional LSTM, which propagates signal backward as well as forward in time.</a:t>
            </a:r>
          </a:p>
          <a:p>
            <a:r>
              <a:rPr lang="en-US" dirty="0"/>
              <a:t>3. Gradients were allowed to go through embeddings too so that we can incorporate contextual information of sentences in embeddings, which is otherwise non-contextual.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B3E8C8-0052-405A-9342-ECC757E85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Description:</a:t>
            </a:r>
          </a:p>
        </p:txBody>
      </p:sp>
    </p:spTree>
    <p:extLst>
      <p:ext uri="{BB962C8B-B14F-4D97-AF65-F5344CB8AC3E}">
        <p14:creationId xmlns:p14="http://schemas.microsoft.com/office/powerpoint/2010/main" val="3340710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7C633-6FA1-4FBC-8E61-54FEB4587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0009" y="697943"/>
            <a:ext cx="5711810" cy="587584"/>
          </a:xfrm>
        </p:spPr>
        <p:txBody>
          <a:bodyPr anchor="ctr">
            <a:normAutofit/>
          </a:bodyPr>
          <a:lstStyle/>
          <a:p>
            <a:r>
              <a:rPr lang="en-US" dirty="0" err="1"/>
              <a:t>BiLSTM</a:t>
            </a:r>
            <a:r>
              <a:rPr lang="en-US" dirty="0"/>
              <a:t> Model Architecture</a:t>
            </a:r>
          </a:p>
        </p:txBody>
      </p:sp>
      <p:pic>
        <p:nvPicPr>
          <p:cNvPr id="7" name="Content Placeholder 6" descr="Calculator, pen, compass, money and a paper with graphs printed on it">
            <a:extLst>
              <a:ext uri="{FF2B5EF4-FFF2-40B4-BE49-F238E27FC236}">
                <a16:creationId xmlns:a16="http://schemas.microsoft.com/office/drawing/2014/main" id="{B0C971B2-E2B0-4112-A39C-21308BFB1F1B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 rotWithShape="1">
          <a:blip r:embed="rId2"/>
          <a:srcRect l="24066" r="26586" b="-1"/>
          <a:stretch/>
        </p:blipFill>
        <p:spPr>
          <a:xfrm>
            <a:off x="605170" y="621039"/>
            <a:ext cx="4589130" cy="5603086"/>
          </a:xfrm>
          <a:noFill/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975F2E6D-F673-45DB-AE17-A6A4BDB82B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330009" y="1187637"/>
            <a:ext cx="5308494" cy="27341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19E2BD0-CCCE-4F5E-AD6A-9768157AE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4300" y="3660601"/>
            <a:ext cx="5495834" cy="268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65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 4">
            <a:extLst>
              <a:ext uri="{FF2B5EF4-FFF2-40B4-BE49-F238E27FC236}">
                <a16:creationId xmlns:a16="http://schemas.microsoft.com/office/drawing/2014/main" id="{CEAD8830-262F-F14F-8007-721D1F2C1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0467354"/>
              </p:ext>
            </p:extLst>
          </p:nvPr>
        </p:nvGraphicFramePr>
        <p:xfrm>
          <a:off x="1096963" y="2108200"/>
          <a:ext cx="10058400" cy="2744715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628234326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083199451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334118722"/>
                    </a:ext>
                  </a:extLst>
                </a:gridCol>
              </a:tblGrid>
              <a:tr h="1306708">
                <a:tc>
                  <a:txBody>
                    <a:bodyPr/>
                    <a:lstStyle/>
                    <a:p>
                      <a:pPr algn="ctr"/>
                      <a:r>
                        <a:rPr lang="en-US" sz="2400" b="0" cap="all" spc="150" dirty="0">
                          <a:solidFill>
                            <a:schemeClr val="lt1"/>
                          </a:solidFill>
                        </a:rPr>
                        <a:t>Training Accuracy</a:t>
                      </a:r>
                    </a:p>
                  </a:txBody>
                  <a:tcPr marL="224212" marR="224212" marT="224212" marB="224212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cap="all" spc="150" dirty="0">
                          <a:solidFill>
                            <a:schemeClr val="lt1"/>
                          </a:solidFill>
                        </a:rPr>
                        <a:t>Validation Accuracy</a:t>
                      </a:r>
                    </a:p>
                  </a:txBody>
                  <a:tcPr marL="224212" marR="224212" marT="224212" marB="224212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cap="all" spc="150" dirty="0"/>
                        <a:t>Held-out dataset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cap="all" spc="150" dirty="0"/>
                        <a:t>Accuracy </a:t>
                      </a:r>
                      <a:endParaRPr lang="en-US" sz="24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224212" marR="224212" marT="224212" marB="224212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0608299"/>
                  </a:ext>
                </a:extLst>
              </a:tr>
              <a:tr h="11990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cap="none" spc="0" dirty="0">
                          <a:solidFill>
                            <a:schemeClr val="tx1"/>
                          </a:solidFill>
                        </a:rPr>
                        <a:t>99.85%</a:t>
                      </a:r>
                    </a:p>
                  </a:txBody>
                  <a:tcPr marL="224212" marR="224212" marT="224212" marB="224212" anchor="ctr">
                    <a:solidFill>
                      <a:srgbClr val="F6F9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cap="none" spc="0" dirty="0">
                          <a:solidFill>
                            <a:schemeClr val="tx1"/>
                          </a:solidFill>
                        </a:rPr>
                        <a:t>99.65%</a:t>
                      </a:r>
                    </a:p>
                  </a:txBody>
                  <a:tcPr marL="224212" marR="224212" marT="224212" marB="224212" anchor="ctr">
                    <a:solidFill>
                      <a:srgbClr val="F6F9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98.71%</a:t>
                      </a:r>
                      <a:endParaRPr lang="en-US" sz="2000" b="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224212" marR="224212" marT="224212" marB="224212" anchor="ctr">
                    <a:solidFill>
                      <a:srgbClr val="F6F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7518332"/>
                  </a:ext>
                </a:extLst>
              </a:tr>
            </a:tbl>
          </a:graphicData>
        </a:graphic>
      </p:graphicFrame>
      <p:sp>
        <p:nvSpPr>
          <p:cNvPr id="16" name="Title 15">
            <a:extLst>
              <a:ext uri="{FF2B5EF4-FFF2-40B4-BE49-F238E27FC236}">
                <a16:creationId xmlns:a16="http://schemas.microsoft.com/office/drawing/2014/main" id="{09E9EE2C-A105-614C-A133-EF7DF2AD0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</a:t>
            </a:r>
          </a:p>
        </p:txBody>
      </p:sp>
    </p:spTree>
    <p:extLst>
      <p:ext uri="{BB962C8B-B14F-4D97-AF65-F5344CB8AC3E}">
        <p14:creationId xmlns:p14="http://schemas.microsoft.com/office/powerpoint/2010/main" val="70740065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les Pitch" id="{BA0280BF-E6B4-464B-BF28-F0D2A23065D1}" vid="{A1F0DEB3-06CD-4A85-8D08-B66BE056CE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Minimalist sales pitch</Template>
  <TotalTime>167</TotalTime>
  <Words>347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RetrospectVTI</vt:lpstr>
      <vt:lpstr>Noun-Verb Ambiguity In Natural Language</vt:lpstr>
      <vt:lpstr>OUTLINE</vt:lpstr>
      <vt:lpstr>Problem statement</vt:lpstr>
      <vt:lpstr>Approach:</vt:lpstr>
      <vt:lpstr>Step-wise Data Preprocessing-1</vt:lpstr>
      <vt:lpstr>Step-wise Data Preprocessing-2</vt:lpstr>
      <vt:lpstr>Model Description:</vt:lpstr>
      <vt:lpstr>BiLSTM Model Architecture</vt:lpstr>
      <vt:lpstr>Model Evaluation</vt:lpstr>
      <vt:lpstr>References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Noun-Verb Ambiguity In Natural Language</dc:title>
  <dc:creator>Singh, Prashant</dc:creator>
  <cp:lastModifiedBy>Singh, Prashant</cp:lastModifiedBy>
  <cp:revision>12</cp:revision>
  <dcterms:created xsi:type="dcterms:W3CDTF">2021-04-30T09:19:01Z</dcterms:created>
  <dcterms:modified xsi:type="dcterms:W3CDTF">2021-04-30T12:06:56Z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60f8386-55a0-404e-9dce-4d5bc8b309d8_Enabled">
    <vt:lpwstr>true</vt:lpwstr>
  </property>
  <property fmtid="{D5CDD505-2E9C-101B-9397-08002B2CF9AE}" pid="3" name="MSIP_Label_b60f8386-55a0-404e-9dce-4d5bc8b309d8_SetDate">
    <vt:lpwstr>2021-04-30T12:05:06Z</vt:lpwstr>
  </property>
  <property fmtid="{D5CDD505-2E9C-101B-9397-08002B2CF9AE}" pid="4" name="MSIP_Label_b60f8386-55a0-404e-9dce-4d5bc8b309d8_Method">
    <vt:lpwstr>Standard</vt:lpwstr>
  </property>
  <property fmtid="{D5CDD505-2E9C-101B-9397-08002B2CF9AE}" pid="5" name="MSIP_Label_b60f8386-55a0-404e-9dce-4d5bc8b309d8_Name">
    <vt:lpwstr>b60f8386-55a0-404e-9dce-4d5bc8b309d8</vt:lpwstr>
  </property>
  <property fmtid="{D5CDD505-2E9C-101B-9397-08002B2CF9AE}" pid="6" name="MSIP_Label_b60f8386-55a0-404e-9dce-4d5bc8b309d8_SiteId">
    <vt:lpwstr>7a9376d4-7c43-480f-82ba-a090647f651d</vt:lpwstr>
  </property>
  <property fmtid="{D5CDD505-2E9C-101B-9397-08002B2CF9AE}" pid="7" name="MSIP_Label_b60f8386-55a0-404e-9dce-4d5bc8b309d8_ActionId">
    <vt:lpwstr>24a1a1ab-21ef-4946-982e-a4bc668e2d3b</vt:lpwstr>
  </property>
  <property fmtid="{D5CDD505-2E9C-101B-9397-08002B2CF9AE}" pid="8" name="MSIP_Label_b60f8386-55a0-404e-9dce-4d5bc8b309d8_ContentBits">
    <vt:lpwstr>2</vt:lpwstr>
  </property>
</Properties>
</file>